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60" r:id="rId5"/>
    <p:sldId id="258" r:id="rId6"/>
    <p:sldId id="279" r:id="rId7"/>
    <p:sldId id="281" r:id="rId8"/>
    <p:sldId id="283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-8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technet.microsoft.com/es-mx/library/hh824987.asp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16274" y="2282724"/>
            <a:ext cx="8361229" cy="2098226"/>
          </a:xfrm>
        </p:spPr>
        <p:txBody>
          <a:bodyPr/>
          <a:lstStyle/>
          <a:p>
            <a:r>
              <a:rPr lang="es-MX" dirty="0" smtClean="0"/>
              <a:t>Instalación de Linux</a:t>
            </a:r>
            <a:endParaRPr lang="es-MX" dirty="0"/>
          </a:p>
        </p:txBody>
      </p:sp>
      <p:sp>
        <p:nvSpPr>
          <p:cNvPr id="3" name="2 Rectángulo"/>
          <p:cNvSpPr/>
          <p:nvPr/>
        </p:nvSpPr>
        <p:spPr>
          <a:xfrm>
            <a:off x="415636" y="0"/>
            <a:ext cx="33250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52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61" t="8758" r="58088" b="20131"/>
          <a:stretch/>
        </p:blipFill>
        <p:spPr>
          <a:xfrm>
            <a:off x="394447" y="1013010"/>
            <a:ext cx="4473389" cy="433783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443949" y="1380564"/>
            <a:ext cx="4751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Es </a:t>
            </a:r>
            <a:r>
              <a:rPr lang="es-ES" dirty="0"/>
              <a:t>un software de </a:t>
            </a:r>
            <a:r>
              <a:rPr lang="es-ES" dirty="0" smtClean="0"/>
              <a:t>virtualización. Actualmente </a:t>
            </a:r>
            <a:r>
              <a:rPr lang="es-ES" dirty="0"/>
              <a:t>desarrollado por </a:t>
            </a:r>
            <a:r>
              <a:rPr lang="es-ES" b="1" dirty="0"/>
              <a:t>Oracle </a:t>
            </a:r>
            <a:r>
              <a:rPr lang="es-ES" b="1" dirty="0" err="1" smtClean="0"/>
              <a:t>Corporation</a:t>
            </a:r>
            <a:r>
              <a:rPr lang="es-ES" b="1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Por </a:t>
            </a:r>
            <a:r>
              <a:rPr lang="es-ES" dirty="0"/>
              <a:t>medio de esta aplicación es posible instalar sistemas operativos adicionales, conocidos como «sistemas invitados», dentro de otro sistema operativo «anfitrión», cada uno con su propio ambiente virtual. 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6690263" y="475130"/>
            <a:ext cx="425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/>
              <a:t>Oracle VM </a:t>
            </a:r>
            <a:r>
              <a:rPr lang="es-ES" sz="3600" b="1" dirty="0" err="1"/>
              <a:t>VirtualBox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25795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402" t="24314" r="24618" b="25490"/>
          <a:stretch/>
        </p:blipFill>
        <p:spPr>
          <a:xfrm>
            <a:off x="2979868" y="1656677"/>
            <a:ext cx="6927926" cy="344244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00461" y="527124"/>
            <a:ext cx="7043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2000" dirty="0" smtClean="0"/>
              <a:t>1. Después de descargarlo e instalarlo aparecerá esta ventana 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22033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00029" y="473338"/>
            <a:ext cx="11030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2. </a:t>
            </a:r>
            <a:r>
              <a:rPr lang="es-MX" sz="2000" dirty="0"/>
              <a:t>Hacemos clic en "</a:t>
            </a:r>
            <a:r>
              <a:rPr lang="es-MX" sz="2000" dirty="0" smtClean="0"/>
              <a:t>Nueva“, donde modificaremos el nombre, el tipo y la versión. En este caso el tipo será Linux y en la versión dependerá de la distribución de nuestra elección.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853" t="24314" r="24823" b="25020"/>
          <a:stretch/>
        </p:blipFill>
        <p:spPr>
          <a:xfrm>
            <a:off x="2914999" y="1785768"/>
            <a:ext cx="7000262" cy="40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2752" y="344244"/>
            <a:ext cx="1102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3</a:t>
            </a:r>
            <a:r>
              <a:rPr lang="es-MX" sz="2000" dirty="0" smtClean="0"/>
              <a:t>. </a:t>
            </a:r>
            <a:r>
              <a:rPr lang="es-ES" sz="2000" dirty="0"/>
              <a:t>Pulsamos en "</a:t>
            </a:r>
            <a:r>
              <a:rPr lang="es-ES" sz="2000" dirty="0" err="1"/>
              <a:t>Next</a:t>
            </a:r>
            <a:r>
              <a:rPr lang="es-ES" sz="2000" dirty="0"/>
              <a:t>". </a:t>
            </a:r>
            <a:r>
              <a:rPr lang="es-ES" sz="2000" dirty="0" smtClean="0"/>
              <a:t>Continuando con la asignación de la cantidad </a:t>
            </a:r>
            <a:r>
              <a:rPr lang="es-ES" sz="2000" dirty="0"/>
              <a:t>mínima de memoria RAM. 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588" t="24314" r="24559" b="25490"/>
          <a:stretch/>
        </p:blipFill>
        <p:spPr>
          <a:xfrm>
            <a:off x="3162748" y="1688951"/>
            <a:ext cx="6078070" cy="34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2752" y="34424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4. Crearemos un disco duro virtual, el cual contendrá el nuevo sistema operativo, seleccionando la opción por defecto.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411" t="24158" r="24648" b="26117"/>
          <a:stretch/>
        </p:blipFill>
        <p:spPr>
          <a:xfrm>
            <a:off x="2947596" y="1839556"/>
            <a:ext cx="6088828" cy="3410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12752" y="5768216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Continuando con la selección del</a:t>
            </a:r>
            <a:r>
              <a:rPr lang="es-ES" sz="2000" dirty="0"/>
              <a:t> </a:t>
            </a:r>
            <a:r>
              <a:rPr lang="es-ES" sz="2000" b="1" dirty="0"/>
              <a:t>tipo de disco duro</a:t>
            </a:r>
            <a:r>
              <a:rPr lang="es-ES" sz="2000" dirty="0"/>
              <a:t> que usará nuestra máquina virtual. De nuevo, </a:t>
            </a:r>
            <a:r>
              <a:rPr lang="es-ES" sz="2000" dirty="0" smtClean="0"/>
              <a:t>la </a:t>
            </a:r>
            <a:r>
              <a:rPr lang="es-ES" sz="2000" dirty="0"/>
              <a:t>opción que el programa nos marca por defecto (Virtual Disk </a:t>
            </a:r>
            <a:r>
              <a:rPr lang="es-ES" sz="2000" dirty="0" err="1"/>
              <a:t>Image</a:t>
            </a:r>
            <a:r>
              <a:rPr lang="es-ES" sz="2000" dirty="0"/>
              <a:t> o VDI</a:t>
            </a:r>
            <a:r>
              <a:rPr lang="es-ES" sz="2000" dirty="0" smtClean="0"/>
              <a:t>)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8072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5. </a:t>
            </a:r>
            <a:r>
              <a:rPr lang="es-MX" sz="2000" dirty="0"/>
              <a:t>I</a:t>
            </a:r>
            <a:r>
              <a:rPr lang="es-ES" sz="2000" dirty="0" err="1"/>
              <a:t>ndicamos</a:t>
            </a:r>
            <a:r>
              <a:rPr lang="es-ES" sz="2000" dirty="0"/>
              <a:t> que el tamaño del disco quedará dinámicamente. Esto significa que aumentará conforme se vaya llenando.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893" t="24218" r="24940" b="25582"/>
          <a:stretch/>
        </p:blipFill>
        <p:spPr>
          <a:xfrm>
            <a:off x="2893806" y="1828800"/>
            <a:ext cx="6293739" cy="36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8207" y="441064"/>
            <a:ext cx="1102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6</a:t>
            </a:r>
            <a:r>
              <a:rPr lang="es-MX" sz="2000" dirty="0" smtClean="0"/>
              <a:t>. E</a:t>
            </a:r>
            <a:r>
              <a:rPr lang="es-ES" sz="2000" dirty="0" err="1" smtClean="0"/>
              <a:t>stableceremos</a:t>
            </a:r>
            <a:r>
              <a:rPr lang="es-ES" sz="2000" dirty="0" smtClean="0"/>
              <a:t> </a:t>
            </a:r>
            <a:r>
              <a:rPr lang="es-ES" sz="2000" dirty="0"/>
              <a:t>la ubicación del disco duro y elegiremos el tamaño con el que empezará a funcionar. </a:t>
            </a:r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419" t="24432" r="24625" b="24511"/>
          <a:stretch/>
        </p:blipFill>
        <p:spPr>
          <a:xfrm>
            <a:off x="3065929" y="1818042"/>
            <a:ext cx="6088829" cy="35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7. </a:t>
            </a:r>
            <a:r>
              <a:rPr lang="es-ES" sz="2000" dirty="0" smtClean="0"/>
              <a:t>La máquina </a:t>
            </a:r>
            <a:r>
              <a:rPr lang="es-ES" sz="2000" dirty="0"/>
              <a:t>virtual ya está creada y configurada. Después de esto, sólo nos queda instalar el sistema </a:t>
            </a:r>
            <a:r>
              <a:rPr lang="es-ES" sz="2000" dirty="0" smtClean="0"/>
              <a:t>operativo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324" t="24157" r="24382" b="24863"/>
          <a:stretch/>
        </p:blipFill>
        <p:spPr>
          <a:xfrm>
            <a:off x="3087444" y="1656678"/>
            <a:ext cx="6131859" cy="3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23509" y="462579"/>
            <a:ext cx="1102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8. Ahora</a:t>
            </a:r>
            <a:r>
              <a:rPr lang="es-ES" sz="2000" dirty="0"/>
              <a:t>, </a:t>
            </a:r>
            <a:r>
              <a:rPr lang="es-ES" sz="2000" dirty="0" smtClean="0"/>
              <a:t>seleccionaremos la maquina virtual de Ubuntu </a:t>
            </a:r>
            <a:r>
              <a:rPr lang="es-ES" sz="2000" dirty="0"/>
              <a:t>y pulsamos </a:t>
            </a:r>
            <a:r>
              <a:rPr lang="es-ES" sz="2000" dirty="0" smtClean="0"/>
              <a:t>"</a:t>
            </a:r>
            <a:r>
              <a:rPr lang="es-ES" sz="2000" dirty="0"/>
              <a:t>Iniciar" para arrancarla. Se abrirá una segunda pantalla donde tendremos que decirle a la máquina virtual dónde hemos guardado la imagen ISO. Cuando la hayamos ubicado, pulsamos en </a:t>
            </a:r>
            <a:r>
              <a:rPr lang="es-ES" sz="2000" dirty="0" smtClean="0"/>
              <a:t>Iniciar</a:t>
            </a:r>
            <a:r>
              <a:rPr lang="es-ES" sz="2000" dirty="0"/>
              <a:t>.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588" t="21333" r="24735" b="25177"/>
          <a:stretch/>
        </p:blipFill>
        <p:spPr>
          <a:xfrm>
            <a:off x="3409348" y="2033195"/>
            <a:ext cx="6056555" cy="36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16207" r="23442" b="13818"/>
          <a:stretch/>
        </p:blipFill>
        <p:spPr bwMode="auto">
          <a:xfrm>
            <a:off x="4037611" y="1638796"/>
            <a:ext cx="5296392" cy="425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1"/>
          <p:cNvSpPr txBox="1"/>
          <p:nvPr/>
        </p:nvSpPr>
        <p:spPr>
          <a:xfrm>
            <a:off x="848207" y="44106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9</a:t>
            </a:r>
            <a:r>
              <a:rPr lang="es-MX" sz="2000" dirty="0" smtClean="0"/>
              <a:t>. </a:t>
            </a:r>
            <a:r>
              <a:rPr lang="es-ES" sz="2000" dirty="0" smtClean="0"/>
              <a:t>La máquina </a:t>
            </a:r>
            <a:r>
              <a:rPr lang="es-ES" sz="2000" dirty="0"/>
              <a:t>virtual ya está creada y configurada. Después de esto, sólo nos queda instalar el sistema </a:t>
            </a:r>
            <a:r>
              <a:rPr lang="es-ES" sz="2000" dirty="0" smtClean="0"/>
              <a:t>operativo. En esta parte seleccionamos el idioma.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3709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77779" y="300967"/>
            <a:ext cx="1721223" cy="6994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600" b="1" dirty="0" smtClean="0"/>
              <a:t>RUFUS</a:t>
            </a:r>
            <a:endParaRPr lang="es-MX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2576" t="18640" r="49260" b="7892"/>
          <a:stretch/>
        </p:blipFill>
        <p:spPr>
          <a:xfrm>
            <a:off x="857539" y="495950"/>
            <a:ext cx="3906749" cy="573272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669278" y="1410351"/>
            <a:ext cx="6400802" cy="4237414"/>
            <a:chOff x="5647763" y="1851414"/>
            <a:chExt cx="6178514" cy="3495136"/>
          </a:xfrm>
        </p:grpSpPr>
        <p:sp>
          <p:nvSpPr>
            <p:cNvPr id="6" name="Marcador de contenido 2"/>
            <p:cNvSpPr txBox="1">
              <a:spLocks/>
            </p:cNvSpPr>
            <p:nvPr/>
          </p:nvSpPr>
          <p:spPr>
            <a:xfrm>
              <a:off x="5647765" y="1851414"/>
              <a:ext cx="6178512" cy="34951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Franklin Gothic Book" panose="020B0503020102020204" pitchFamily="34" charset="0"/>
                <a:buNone/>
              </a:pPr>
              <a:r>
                <a:rPr lang="es-ES" sz="2200" dirty="0" err="1" smtClean="0"/>
                <a:t>Rufus</a:t>
              </a:r>
              <a:r>
                <a:rPr lang="es-ES" sz="2200" dirty="0" smtClean="0"/>
                <a:t> es un programa portable, sencillo y liviano que sirve para configurar una memoria USB como dispositivo de arranque para instalar la distribución Linux seleccionada. </a:t>
              </a:r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ES" dirty="0" smtClean="0"/>
            </a:p>
            <a:p>
              <a:pPr marL="0" indent="0" algn="just">
                <a:buFont typeface="Franklin Gothic Book" panose="020B0503020102020204" pitchFamily="34" charset="0"/>
                <a:buNone/>
              </a:pPr>
              <a:endParaRPr lang="es-MX" dirty="0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24260" t="18231" r="60434" b="61633"/>
            <a:stretch/>
          </p:blipFill>
          <p:spPr>
            <a:xfrm>
              <a:off x="5647763" y="3125730"/>
              <a:ext cx="1866124" cy="1380931"/>
            </a:xfrm>
            <a:prstGeom prst="rect">
              <a:avLst/>
            </a:prstGeom>
          </p:spPr>
        </p:pic>
      </p:grpSp>
      <p:sp>
        <p:nvSpPr>
          <p:cNvPr id="2" name="1 Rectángulo"/>
          <p:cNvSpPr/>
          <p:nvPr/>
        </p:nvSpPr>
        <p:spPr>
          <a:xfrm>
            <a:off x="5669280" y="5112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Basta con descargar la herramienta, seleccionar la memoria USB a formatear y la imagen de disco que se desea grabar.</a:t>
            </a:r>
          </a:p>
        </p:txBody>
      </p:sp>
    </p:spTree>
    <p:extLst>
      <p:ext uri="{BB962C8B-B14F-4D97-AF65-F5344CB8AC3E}">
        <p14:creationId xmlns:p14="http://schemas.microsoft.com/office/powerpoint/2010/main" val="32228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3777" y="427511"/>
            <a:ext cx="548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2000" dirty="0" smtClean="0"/>
              <a:t>10. Continuando con la distribución del teclado.  </a:t>
            </a:r>
            <a:endParaRPr lang="es-MX" sz="20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24" y="1205739"/>
            <a:ext cx="5921186" cy="49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5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11. Escogeremos la «instalación normal!», junto con la opción de actualizaciones y programas adicionales.</a:t>
            </a:r>
            <a:endParaRPr lang="es-MX" sz="2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2" y="1148950"/>
            <a:ext cx="6232358" cy="52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4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12. Nos quedaremos con la opción preestablecida, ya que el disco se encuentra vacío.</a:t>
            </a:r>
            <a:endParaRPr lang="es-MX" sz="20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9" y="1208880"/>
            <a:ext cx="5992438" cy="50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3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13. </a:t>
            </a:r>
            <a:r>
              <a:rPr lang="es-MX" sz="2000" dirty="0"/>
              <a:t>A</a:t>
            </a:r>
            <a:r>
              <a:rPr lang="es-MX" sz="2000" dirty="0" smtClean="0"/>
              <a:t>parecerá </a:t>
            </a:r>
            <a:r>
              <a:rPr lang="es-MX" sz="2000" dirty="0"/>
              <a:t>un cuadro de diálogo para </a:t>
            </a:r>
            <a:r>
              <a:rPr lang="es-MX" sz="2000" dirty="0" smtClean="0"/>
              <a:t>confirmar </a:t>
            </a:r>
            <a:r>
              <a:rPr lang="es-MX" sz="2000" dirty="0"/>
              <a:t>las operaciones en el disco duro.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02" y="1308713"/>
            <a:ext cx="5790557" cy="4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32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"/>
          <p:cNvSpPr txBox="1"/>
          <p:nvPr/>
        </p:nvSpPr>
        <p:spPr>
          <a:xfrm>
            <a:off x="848207" y="441064"/>
            <a:ext cx="1102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14. </a:t>
            </a:r>
            <a:r>
              <a:rPr lang="es-MX" sz="2000" dirty="0"/>
              <a:t>A continuación seleccionamos la zona horaria.</a:t>
            </a:r>
          </a:p>
          <a:p>
            <a:pPr algn="just"/>
            <a:endParaRPr lang="es-MX" sz="2000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52" y="1148950"/>
            <a:ext cx="5778681" cy="48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7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/>
          <p:cNvSpPr txBox="1"/>
          <p:nvPr/>
        </p:nvSpPr>
        <p:spPr>
          <a:xfrm>
            <a:off x="848207" y="441064"/>
            <a:ext cx="1102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14. Por ultimo configuraremos </a:t>
            </a:r>
            <a:r>
              <a:rPr lang="es-MX" sz="2000" dirty="0"/>
              <a:t>el usuario y la contraseña para acceder al sistema operativo y realizar tareas </a:t>
            </a:r>
            <a:r>
              <a:rPr lang="es-MX" sz="2000" dirty="0" smtClean="0"/>
              <a:t>administrativas.</a:t>
            </a:r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9" y="1382485"/>
            <a:ext cx="5906896" cy="4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4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8207" y="441064"/>
            <a:ext cx="1102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/>
              <a:t>15. Listo</a:t>
            </a:r>
            <a:endParaRPr lang="es-MX" sz="20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65" y="1063392"/>
            <a:ext cx="6626060" cy="55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84971" cy="256592"/>
          </a:xfrm>
        </p:spPr>
        <p:txBody>
          <a:bodyPr>
            <a:noAutofit/>
          </a:bodyPr>
          <a:lstStyle/>
          <a:p>
            <a:pPr algn="just"/>
            <a:r>
              <a:rPr lang="es-MX" sz="3600" b="1" dirty="0"/>
              <a:t>1. </a:t>
            </a:r>
            <a:r>
              <a:rPr lang="es-ES" sz="3600" b="1" dirty="0"/>
              <a:t>Instala cualquier distribución de Linux</a:t>
            </a:r>
            <a:endParaRPr lang="es-MX" sz="3600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75" t="6786" r="18463" b="15008"/>
          <a:stretch/>
        </p:blipFill>
        <p:spPr>
          <a:xfrm>
            <a:off x="4087447" y="1354309"/>
            <a:ext cx="4953274" cy="33749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72374" y="5741576"/>
            <a:ext cx="1061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Generalmente se descarga en formato ISO. </a:t>
            </a:r>
            <a:r>
              <a:rPr lang="es-ES" dirty="0" smtClean="0"/>
              <a:t>Una </a:t>
            </a:r>
            <a:r>
              <a:rPr lang="es-ES" dirty="0"/>
              <a:t>vez seleccionada la distribución Linux de tu agrado, el paso siguiente es configurar una USB con la imagen del sistema operativo</a:t>
            </a:r>
            <a:r>
              <a:rPr lang="es-MX" dirty="0" smtClean="0"/>
              <a:t>  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5516" t="6795" r="41323" b="15294"/>
          <a:stretch/>
        </p:blipFill>
        <p:spPr>
          <a:xfrm>
            <a:off x="4461860" y="295353"/>
            <a:ext cx="4204447" cy="53429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7942" t="11372" r="19853" b="3921"/>
          <a:stretch/>
        </p:blipFill>
        <p:spPr>
          <a:xfrm>
            <a:off x="4214375" y="1354309"/>
            <a:ext cx="4527178" cy="34676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t="7711" b="10589"/>
          <a:stretch/>
        </p:blipFill>
        <p:spPr>
          <a:xfrm>
            <a:off x="3164363" y="1457567"/>
            <a:ext cx="6305809" cy="28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8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3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68095" y="1830902"/>
            <a:ext cx="8145307" cy="28701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9900" dirty="0"/>
              <a:t>N</a:t>
            </a:r>
            <a:r>
              <a:rPr lang="es-MX" sz="19900" dirty="0" smtClean="0"/>
              <a:t>ATIVA</a:t>
            </a:r>
            <a:endParaRPr lang="es-MX" sz="19900" dirty="0"/>
          </a:p>
        </p:txBody>
      </p:sp>
    </p:spTree>
    <p:extLst>
      <p:ext uri="{BB962C8B-B14F-4D97-AF65-F5344CB8AC3E}">
        <p14:creationId xmlns:p14="http://schemas.microsoft.com/office/powerpoint/2010/main" val="5093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97135" y="557118"/>
            <a:ext cx="4585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2000" dirty="0"/>
              <a:t>1. </a:t>
            </a:r>
            <a:r>
              <a:rPr lang="es-ES" sz="2000" dirty="0" smtClean="0"/>
              <a:t>Hacer espacio para el nuevo inquilino.</a:t>
            </a:r>
            <a:endParaRPr lang="es-MX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3429"/>
          <a:stretch/>
        </p:blipFill>
        <p:spPr bwMode="auto">
          <a:xfrm>
            <a:off x="2871172" y="1116280"/>
            <a:ext cx="6096000" cy="431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029195" y="5837160"/>
            <a:ext cx="10798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 smtClean="0"/>
              <a:t>Debemos </a:t>
            </a:r>
            <a:r>
              <a:rPr lang="es-MX" sz="2000" dirty="0"/>
              <a:t>hacer clic derecho en el menú inicio y a continuación seleccionar la opción </a:t>
            </a:r>
            <a:r>
              <a:rPr lang="es-MX" sz="2000" i="1" dirty="0"/>
              <a:t>Administración de </a:t>
            </a:r>
            <a:r>
              <a:rPr lang="es-MX" sz="2000" i="1" dirty="0" smtClean="0"/>
              <a:t>discos.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6659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93897" y="556096"/>
            <a:ext cx="2382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MX" sz="2000" dirty="0"/>
              <a:t>2</a:t>
            </a:r>
            <a:r>
              <a:rPr lang="es-MX" sz="2000" dirty="0" smtClean="0"/>
              <a:t>. Espacio a reducir</a:t>
            </a:r>
            <a:r>
              <a:rPr lang="es-ES" sz="2000" dirty="0" smtClean="0"/>
              <a:t>.</a:t>
            </a:r>
            <a:endParaRPr lang="es-MX" sz="20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93897" y="6020791"/>
            <a:ext cx="1062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Ahí ubicaremos la partición </a:t>
            </a:r>
            <a:r>
              <a:rPr lang="es-MX" dirty="0" smtClean="0"/>
              <a:t>primaria, la </a:t>
            </a:r>
            <a:r>
              <a:rPr lang="es-MX" dirty="0"/>
              <a:t>capacidad de almacenamiento y el espacio libre. </a:t>
            </a:r>
            <a:endParaRPr lang="es-MX" dirty="0" smtClean="0"/>
          </a:p>
          <a:p>
            <a:pPr algn="just"/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3429"/>
          <a:stretch/>
        </p:blipFill>
        <p:spPr bwMode="auto">
          <a:xfrm>
            <a:off x="3255982" y="1425038"/>
            <a:ext cx="6096000" cy="431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5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3906" y="1509591"/>
            <a:ext cx="4443984" cy="823912"/>
          </a:xfrm>
        </p:spPr>
        <p:txBody>
          <a:bodyPr/>
          <a:lstStyle/>
          <a:p>
            <a:r>
              <a:rPr lang="es-MX" dirty="0" smtClean="0"/>
              <a:t>BIOS</a:t>
            </a:r>
            <a:endParaRPr lang="es-MX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373906" y="2588822"/>
            <a:ext cx="4443984" cy="3266704"/>
          </a:xfrm>
        </p:spPr>
        <p:txBody>
          <a:bodyPr/>
          <a:lstStyle/>
          <a:p>
            <a:r>
              <a:rPr lang="es-MX" dirty="0"/>
              <a:t>modificar </a:t>
            </a:r>
            <a:r>
              <a:rPr lang="es-MX" dirty="0" smtClean="0"/>
              <a:t>la </a:t>
            </a:r>
            <a:r>
              <a:rPr lang="es-MX" dirty="0"/>
              <a:t>secuencia de arranque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501264" y="1485840"/>
            <a:ext cx="4443984" cy="823912"/>
          </a:xfrm>
        </p:spPr>
        <p:txBody>
          <a:bodyPr/>
          <a:lstStyle/>
          <a:p>
            <a:r>
              <a:rPr lang="es-MX" dirty="0" smtClean="0"/>
              <a:t>UEFI</a:t>
            </a:r>
            <a:endParaRPr lang="es-MX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525014" y="2553195"/>
            <a:ext cx="4443984" cy="3314205"/>
          </a:xfrm>
        </p:spPr>
        <p:txBody>
          <a:bodyPr/>
          <a:lstStyle/>
          <a:p>
            <a:r>
              <a:rPr lang="es-MX" dirty="0"/>
              <a:t>necesario desactivar la característica </a:t>
            </a:r>
            <a:r>
              <a:rPr lang="es-MX" dirty="0" err="1">
                <a:hlinkClick r:id="rId2"/>
              </a:rPr>
              <a:t>Secure</a:t>
            </a:r>
            <a:r>
              <a:rPr lang="es-MX" dirty="0">
                <a:hlinkClick r:id="rId2"/>
              </a:rPr>
              <a:t> </a:t>
            </a:r>
            <a:r>
              <a:rPr lang="es-MX" dirty="0" err="1">
                <a:hlinkClick r:id="rId2"/>
              </a:rPr>
              <a:t>Boot</a:t>
            </a:r>
            <a:endParaRPr lang="es-MX" dirty="0"/>
          </a:p>
        </p:txBody>
      </p:sp>
      <p:grpSp>
        <p:nvGrpSpPr>
          <p:cNvPr id="7" name="6 Grupo"/>
          <p:cNvGrpSpPr/>
          <p:nvPr/>
        </p:nvGrpSpPr>
        <p:grpSpPr>
          <a:xfrm>
            <a:off x="993897" y="562276"/>
            <a:ext cx="11000180" cy="783001"/>
            <a:chOff x="993897" y="562276"/>
            <a:chExt cx="11000180" cy="783001"/>
          </a:xfrm>
        </p:grpSpPr>
        <p:sp>
          <p:nvSpPr>
            <p:cNvPr id="8" name="Rectángulo 1"/>
            <p:cNvSpPr/>
            <p:nvPr/>
          </p:nvSpPr>
          <p:spPr>
            <a:xfrm>
              <a:off x="993897" y="562276"/>
              <a:ext cx="28259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000" dirty="0" smtClean="0"/>
                <a:t>3. Arranque del sistema</a:t>
              </a:r>
              <a:r>
                <a:rPr lang="es-ES" sz="2000" dirty="0" smtClean="0"/>
                <a:t>.</a:t>
              </a:r>
              <a:endParaRPr lang="es-MX" sz="2000" dirty="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1373906" y="975945"/>
              <a:ext cx="1062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itchFamily="34" charset="0"/>
                <a:buChar char="•"/>
              </a:pPr>
              <a:r>
                <a:rPr lang="es-MX" dirty="0"/>
                <a:t>S</a:t>
              </a:r>
              <a:r>
                <a:rPr lang="es-MX" dirty="0" smtClean="0"/>
                <a:t>aber </a:t>
              </a:r>
              <a:r>
                <a:rPr lang="es-MX" dirty="0"/>
                <a:t>de antemano bajo qué interfaz de firmware trabaja el </a:t>
              </a:r>
              <a:r>
                <a:rPr lang="es-MX" dirty="0" smtClean="0"/>
                <a:t>equipo</a:t>
              </a:r>
              <a:r>
                <a:rPr lang="es-MX" dirty="0"/>
                <a:t>, ya sea con BIOS o </a:t>
              </a:r>
              <a:r>
                <a:rPr lang="es-MX" dirty="0" smtClean="0"/>
                <a:t>UEFI.</a:t>
              </a:r>
              <a:endParaRPr lang="es-MX" dirty="0"/>
            </a:p>
          </p:txBody>
        </p:sp>
      </p:grpSp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41" y="3428999"/>
            <a:ext cx="2899496" cy="188893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06" y="3428999"/>
            <a:ext cx="2867025" cy="1590675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6567054" y="5664531"/>
            <a:ext cx="5023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Configurar </a:t>
            </a:r>
            <a:r>
              <a:rPr lang="es-MX" dirty="0"/>
              <a:t>la secuencia de arranque para darle prioridad a la memoria USB o establecerla como dispositivo de arranque por defecto.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589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61901" y="225631"/>
            <a:ext cx="61863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 </a:t>
            </a:r>
            <a:r>
              <a:rPr lang="es-MX" sz="2000" dirty="0" smtClean="0"/>
              <a:t>4. Reiniciemos la </a:t>
            </a:r>
            <a:r>
              <a:rPr lang="es-MX" sz="2000" dirty="0"/>
              <a:t>PC y </a:t>
            </a:r>
            <a:r>
              <a:rPr lang="es-MX" sz="2000" dirty="0" smtClean="0"/>
              <a:t>comencemos </a:t>
            </a:r>
            <a:r>
              <a:rPr lang="es-MX" sz="2000" dirty="0"/>
              <a:t>la </a:t>
            </a:r>
            <a:r>
              <a:rPr lang="es-MX" sz="2000" dirty="0" smtClean="0"/>
              <a:t>instalación.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MX" sz="2000" dirty="0"/>
              <a:t>M</a:t>
            </a:r>
            <a:r>
              <a:rPr lang="es-MX" sz="2000" dirty="0" smtClean="0"/>
              <a:t>emoria </a:t>
            </a:r>
            <a:r>
              <a:rPr lang="es-MX" sz="2000" dirty="0"/>
              <a:t>USB previamente </a:t>
            </a:r>
            <a:r>
              <a:rPr lang="es-MX" sz="2000" dirty="0" smtClean="0"/>
              <a:t>configurada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MX" sz="2000" dirty="0" smtClean="0"/>
              <a:t>Cambiar </a:t>
            </a:r>
            <a:r>
              <a:rPr lang="es-MX" sz="2000" dirty="0"/>
              <a:t>la secuencia de arranque el firmware</a:t>
            </a:r>
            <a:r>
              <a:rPr lang="es-MX" sz="2000" dirty="0"/>
              <a:t>	</a:t>
            </a:r>
            <a:endParaRPr lang="es-MX" sz="2000" dirty="0"/>
          </a:p>
          <a:p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961901" y="1708527"/>
            <a:ext cx="1071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Durante la instalación puedes seleccionar la opción para instalar junto a </a:t>
            </a:r>
            <a:r>
              <a:rPr lang="es-MX" sz="2000" dirty="0" smtClean="0"/>
              <a:t>otro sistema operativo. </a:t>
            </a:r>
            <a:r>
              <a:rPr lang="es-MX" sz="2000" dirty="0"/>
              <a:t>En ese caso, puedes seleccionar una partición raíz dónde instalar la distribución </a:t>
            </a:r>
            <a:r>
              <a:rPr lang="es-MX" sz="2000" dirty="0" smtClean="0"/>
              <a:t>Linux, o también puedes configurar </a:t>
            </a:r>
            <a:r>
              <a:rPr lang="es-MX" sz="2000" dirty="0"/>
              <a:t>una tabla de particiones compuesta por </a:t>
            </a:r>
            <a:r>
              <a:rPr lang="es-MX" sz="2000" i="1" dirty="0"/>
              <a:t>/</a:t>
            </a:r>
            <a:r>
              <a:rPr lang="es-MX" sz="2000" i="1" dirty="0" err="1"/>
              <a:t>boot</a:t>
            </a:r>
            <a:r>
              <a:rPr lang="es-MX" sz="2000" dirty="0"/>
              <a:t>, </a:t>
            </a:r>
            <a:r>
              <a:rPr lang="es-MX" sz="2000" i="1" dirty="0"/>
              <a:t>/</a:t>
            </a:r>
            <a:r>
              <a:rPr lang="es-MX" sz="2000" i="1" dirty="0" err="1"/>
              <a:t>root</a:t>
            </a:r>
            <a:r>
              <a:rPr lang="es-MX" sz="2000" dirty="0"/>
              <a:t>, </a:t>
            </a:r>
            <a:r>
              <a:rPr lang="es-MX" sz="2000" i="1" dirty="0"/>
              <a:t>/swap</a:t>
            </a:r>
            <a:r>
              <a:rPr lang="es-MX" sz="2000" dirty="0"/>
              <a:t> y </a:t>
            </a:r>
            <a:r>
              <a:rPr lang="es-MX" sz="2000" i="1" dirty="0"/>
              <a:t>/home.</a:t>
            </a:r>
            <a:endParaRPr lang="es-MX" sz="2000" dirty="0"/>
          </a:p>
        </p:txBody>
      </p:sp>
      <p:pic>
        <p:nvPicPr>
          <p:cNvPr id="1026" name="Picture 2" descr="Image result for tabla de parti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55" y="3373582"/>
            <a:ext cx="3806410" cy="301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67434" y="1791981"/>
            <a:ext cx="1010143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 smtClean="0"/>
              <a:t>VIRTUAL</a:t>
            </a:r>
            <a:endParaRPr lang="es-MX" sz="19900" dirty="0"/>
          </a:p>
        </p:txBody>
      </p:sp>
    </p:spTree>
    <p:extLst>
      <p:ext uri="{BB962C8B-B14F-4D97-AF65-F5344CB8AC3E}">
        <p14:creationId xmlns:p14="http://schemas.microsoft.com/office/powerpoint/2010/main" val="2179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833</TotalTime>
  <Words>499</Words>
  <Application>Microsoft Office PowerPoint</Application>
  <PresentationFormat>Personalizado</PresentationFormat>
  <Paragraphs>50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Crop</vt:lpstr>
      <vt:lpstr>Instalación de Linux</vt:lpstr>
      <vt:lpstr>Presentación de PowerPoint</vt:lpstr>
      <vt:lpstr>1. Instala cualquier distribución de Linux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Instalación de Linux</dc:title>
  <dc:creator>Dorian Ricardo Ayala García</dc:creator>
  <cp:lastModifiedBy>primera</cp:lastModifiedBy>
  <cp:revision>44</cp:revision>
  <dcterms:created xsi:type="dcterms:W3CDTF">2020-01-01T02:14:12Z</dcterms:created>
  <dcterms:modified xsi:type="dcterms:W3CDTF">2020-01-05T05:04:26Z</dcterms:modified>
</cp:coreProperties>
</file>